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AC Fifindrel" charset="1" panose="00000000000000000000"/>
      <p:regular r:id="rId24"/>
    </p:embeddedFont>
    <p:embeddedFont>
      <p:font typeface="AC Fifindrel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71919" y="10099904"/>
            <a:ext cx="19831838" cy="586595"/>
          </a:xfrm>
          <a:prstGeom prst="rect">
            <a:avLst/>
          </a:prstGeom>
          <a:solidFill>
            <a:srgbClr val="975030"/>
          </a:solidFill>
        </p:spPr>
      </p:sp>
      <p:sp>
        <p:nvSpPr>
          <p:cNvPr name="AutoShape 3" id="3"/>
          <p:cNvSpPr/>
          <p:nvPr/>
        </p:nvSpPr>
        <p:spPr>
          <a:xfrm rot="0">
            <a:off x="9124950" y="9258300"/>
            <a:ext cx="38100" cy="2171700"/>
          </a:xfrm>
          <a:prstGeom prst="rect">
            <a:avLst/>
          </a:prstGeom>
          <a:solidFill>
            <a:srgbClr val="323232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53845" y="0"/>
            <a:ext cx="18441845" cy="215765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010150" y="1220948"/>
            <a:ext cx="8229600" cy="1753174"/>
            <a:chOff x="0" y="0"/>
            <a:chExt cx="10972800" cy="233756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972800" cy="2337565"/>
              <a:chOff x="0" y="0"/>
              <a:chExt cx="1913890" cy="407721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407721"/>
              </a:xfrm>
              <a:custGeom>
                <a:avLst/>
                <a:gdLst/>
                <a:ahLst/>
                <a:cxnLst/>
                <a:rect r="r" b="b" t="t" l="l"/>
                <a:pathLst>
                  <a:path h="407721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407721"/>
                    </a:lnTo>
                    <a:lnTo>
                      <a:pt x="0" y="407721"/>
                    </a:lnTo>
                    <a:close/>
                  </a:path>
                </a:pathLst>
              </a:custGeom>
              <a:solidFill>
                <a:srgbClr val="97503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358812" y="695707"/>
              <a:ext cx="8356777" cy="95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pc="192" sz="2400">
                  <a:solidFill>
                    <a:srgbClr val="F5EEE8"/>
                  </a:solidFill>
                  <a:latin typeface="Lora"/>
                </a:rPr>
                <a:t>УЧЕНИКИ ЛИЦЕЯ АКАДЕМИИ ЯНДЕКСА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71437" y="4136155"/>
            <a:ext cx="11983226" cy="4335944"/>
            <a:chOff x="0" y="0"/>
            <a:chExt cx="15977635" cy="578125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125349" y="2430745"/>
              <a:ext cx="11726937" cy="328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7"/>
                </a:lnSpc>
              </a:pPr>
              <a:r>
                <a:rPr lang="en-US" sz="5799">
                  <a:solidFill>
                    <a:srgbClr val="323232"/>
                  </a:solidFill>
                  <a:latin typeface="AC Fifindrel"/>
                </a:rPr>
                <a:t>Астафуров Александр</a:t>
              </a:r>
            </a:p>
            <a:p>
              <a:pPr algn="ctr">
                <a:lnSpc>
                  <a:spcPts val="6437"/>
                </a:lnSpc>
              </a:pPr>
              <a:r>
                <a:rPr lang="en-US" sz="5799">
                  <a:solidFill>
                    <a:srgbClr val="323232"/>
                  </a:solidFill>
                  <a:latin typeface="AC Fifindrel"/>
                </a:rPr>
                <a:t>Емелин Николай</a:t>
              </a:r>
            </a:p>
            <a:p>
              <a:pPr algn="ctr">
                <a:lnSpc>
                  <a:spcPts val="6437"/>
                </a:lnSpc>
              </a:pPr>
              <a:r>
                <a:rPr lang="en-US" sz="5799">
                  <a:solidFill>
                    <a:srgbClr val="323232"/>
                  </a:solidFill>
                  <a:latin typeface="AC Fifindrel"/>
                </a:rPr>
                <a:t>Старостина Елена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4775"/>
              <a:ext cx="15977635" cy="1839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64"/>
                </a:lnSpc>
              </a:pPr>
              <a:r>
                <a:rPr lang="en-US" sz="9600">
                  <a:solidFill>
                    <a:srgbClr val="323232"/>
                  </a:solidFill>
                  <a:latin typeface="Lora"/>
                </a:rPr>
                <a:t>OnlineLibrary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81700" y="3448050"/>
            <a:ext cx="2019300" cy="38100"/>
          </a:xfrm>
          <a:prstGeom prst="rect">
            <a:avLst/>
          </a:prstGeom>
          <a:solidFill>
            <a:srgbClr val="F5EEE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8955" r="0" b="8955"/>
          <a:stretch>
            <a:fillRect/>
          </a:stretch>
        </p:blipFill>
        <p:spPr>
          <a:xfrm flipH="false" flipV="false" rot="0">
            <a:off x="0" y="42478"/>
            <a:ext cx="8001000" cy="102445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0251" y="400931"/>
            <a:ext cx="2445539" cy="20720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658350" y="1790700"/>
            <a:ext cx="6238814" cy="5994248"/>
            <a:chOff x="0" y="0"/>
            <a:chExt cx="8318418" cy="79923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831841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pc="247" sz="8250">
                  <a:solidFill>
                    <a:srgbClr val="F5EEE8"/>
                  </a:solidFill>
                  <a:latin typeface="AC Fifindrel"/>
                </a:rPr>
                <a:t>Цель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84950"/>
              <a:ext cx="8318418" cy="5783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49"/>
                </a:lnSpc>
              </a:pPr>
              <a:r>
                <a:rPr lang="en-US" spc="38" sz="3899">
                  <a:solidFill>
                    <a:srgbClr val="F5EEE8"/>
                  </a:solidFill>
                  <a:latin typeface="Lora"/>
                </a:rPr>
                <a:t>Создать сайт-систему учета книг в библиотеке, позволяющую пользователям выбирать и бронировать книги, отмечать понравившееся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925329" y="-590550"/>
            <a:ext cx="4610100" cy="11468100"/>
          </a:xfrm>
          <a:prstGeom prst="rect">
            <a:avLst/>
          </a:prstGeom>
          <a:solidFill>
            <a:srgbClr val="D6BAAE"/>
          </a:solidFill>
        </p:spPr>
      </p:sp>
      <p:sp>
        <p:nvSpPr>
          <p:cNvPr name="AutoShape 3" id="3"/>
          <p:cNvSpPr/>
          <p:nvPr/>
        </p:nvSpPr>
        <p:spPr>
          <a:xfrm rot="0">
            <a:off x="14478000" y="5124450"/>
            <a:ext cx="2019300" cy="38100"/>
          </a:xfrm>
          <a:prstGeom prst="rect">
            <a:avLst/>
          </a:prstGeom>
          <a:solidFill>
            <a:srgbClr val="323232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8065773"/>
            <a:ext cx="2458098" cy="22212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35429" y="0"/>
            <a:ext cx="1744935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8794418" y="4112101"/>
            <a:ext cx="7576258" cy="206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2"/>
              </a:lnSpc>
            </a:pPr>
            <a:r>
              <a:rPr lang="en-US" spc="126" sz="6324">
                <a:solidFill>
                  <a:srgbClr val="323232"/>
                </a:solidFill>
                <a:latin typeface="Lora"/>
              </a:rPr>
              <a:t>Использованные модули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054" y="1861502"/>
            <a:ext cx="7565946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SQLAlchemy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Werkzeug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WTForms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alembic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Flask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requests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3232"/>
                </a:solidFill>
                <a:latin typeface="Open Sans"/>
              </a:rPr>
              <a:t>А также os, datetime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9033" y="1028700"/>
            <a:ext cx="2574253" cy="20594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69747" y="1028700"/>
            <a:ext cx="2574253" cy="20594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6017" y="1028700"/>
            <a:ext cx="2574253" cy="20594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5438" y="3795940"/>
            <a:ext cx="2574253" cy="20594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69747" y="3795940"/>
            <a:ext cx="2574253" cy="20594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6017" y="3795940"/>
            <a:ext cx="2574253" cy="20594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064" y="6460517"/>
            <a:ext cx="2472223" cy="27977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70152" y="6460517"/>
            <a:ext cx="2472223" cy="279778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0468" y="6460517"/>
            <a:ext cx="2472223" cy="27977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95397" y="6460517"/>
            <a:ext cx="2472223" cy="279778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53144" y="6460517"/>
            <a:ext cx="2472223" cy="27977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1792" y="0"/>
            <a:ext cx="2046208" cy="275162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13706506" y="3730434"/>
            <a:ext cx="7000814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25"/>
              </a:lnSpc>
            </a:pPr>
            <a:r>
              <a:rPr lang="en-US" spc="195" sz="6525">
                <a:solidFill>
                  <a:srgbClr val="323232"/>
                </a:solidFill>
                <a:latin typeface="AC Fifindrel"/>
              </a:rPr>
              <a:t>Структура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998" y="1565958"/>
            <a:ext cx="2256353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Open Sans Light"/>
              </a:rPr>
              <a:t>alembic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2567" y="1565958"/>
            <a:ext cx="1288613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Open Sans Light"/>
              </a:rPr>
              <a:t>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7619" y="1565958"/>
            <a:ext cx="771049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Open Sans Light"/>
              </a:rPr>
              <a:t>db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7604" y="4333198"/>
            <a:ext cx="1699141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Open Sans Light"/>
              </a:rPr>
              <a:t>forms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90468" y="4333198"/>
            <a:ext cx="1532811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Open Sans Light"/>
              </a:rPr>
              <a:t>static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84423" y="4474803"/>
            <a:ext cx="2439472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Open Sans Light"/>
              </a:rPr>
              <a:t>templates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944" y="9451534"/>
            <a:ext cx="25740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 Bold"/>
              </a:rPr>
              <a:t>add_books.py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76811" y="9431532"/>
            <a:ext cx="26589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 Bold"/>
              </a:rPr>
              <a:t>isbn_books.py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78604" y="9422007"/>
            <a:ext cx="189595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Light Bold"/>
              </a:rPr>
              <a:t>main.py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00958" y="9471537"/>
            <a:ext cx="19578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config.py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69610" y="9534084"/>
            <a:ext cx="294132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requirements.txt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2983" y="244528"/>
            <a:ext cx="13462034" cy="85348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06918" y="8231440"/>
            <a:ext cx="2181082" cy="20537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50566" y="8712676"/>
            <a:ext cx="13510668" cy="102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2"/>
              </a:lnSpc>
            </a:pPr>
            <a:r>
              <a:rPr lang="en-US" spc="126" sz="6324">
                <a:solidFill>
                  <a:srgbClr val="323232"/>
                </a:solidFill>
                <a:latin typeface="Lora"/>
              </a:rPr>
              <a:t>Демонстрация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24200" y="-495870"/>
            <a:ext cx="7543800" cy="8229600"/>
          </a:xfrm>
          <a:prstGeom prst="rect">
            <a:avLst/>
          </a:prstGeom>
          <a:solidFill>
            <a:srgbClr val="D6BAAE"/>
          </a:solidFill>
        </p:spPr>
      </p:sp>
      <p:sp>
        <p:nvSpPr>
          <p:cNvPr name="AutoShape 3" id="3"/>
          <p:cNvSpPr/>
          <p:nvPr/>
        </p:nvSpPr>
        <p:spPr>
          <a:xfrm rot="0">
            <a:off x="9540166" y="5505165"/>
            <a:ext cx="2019300" cy="38100"/>
          </a:xfrm>
          <a:prstGeom prst="rect">
            <a:avLst/>
          </a:prstGeom>
          <a:solidFill>
            <a:srgbClr val="323232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302817"/>
            <a:ext cx="8374753" cy="898418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1969042" y="1146240"/>
            <a:ext cx="5061658" cy="8755951"/>
            <a:chOff x="0" y="0"/>
            <a:chExt cx="6748877" cy="116746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6748877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pc="419" sz="6999">
                  <a:solidFill>
                    <a:srgbClr val="323232"/>
                  </a:solidFill>
                  <a:latin typeface="Lora Bold"/>
                </a:rPr>
                <a:t>ВЫВОДЫ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30220"/>
              <a:ext cx="6748877" cy="955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49"/>
                </a:lnSpc>
              </a:pPr>
              <a:r>
                <a:rPr lang="en-US" spc="34" sz="3499">
                  <a:solidFill>
                    <a:srgbClr val="323232"/>
                  </a:solidFill>
                  <a:latin typeface="Lora"/>
                </a:rPr>
                <a:t>Мы создали сайт, полностью отвечающий нашим требованиям.</a:t>
              </a:r>
            </a:p>
            <a:p>
              <a:pPr>
                <a:lnSpc>
                  <a:spcPts val="5249"/>
                </a:lnSpc>
              </a:pPr>
              <a:r>
                <a:rPr lang="en-US" spc="34" sz="3499">
                  <a:solidFill>
                    <a:srgbClr val="323232"/>
                  </a:solidFill>
                  <a:latin typeface="Lora"/>
                </a:rPr>
                <a:t>В процессе его создания мы научились работать в команде и улучшили свои навыки использования библиотеки Flask.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BA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24950" y="-1143000"/>
            <a:ext cx="38100" cy="2171700"/>
          </a:xfrm>
          <a:prstGeom prst="rect">
            <a:avLst/>
          </a:prstGeom>
          <a:solidFill>
            <a:srgbClr val="32323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6626" y="130337"/>
            <a:ext cx="2445073" cy="19064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39431" y="3868665"/>
            <a:ext cx="14647239" cy="451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99561" indent="-549781" lvl="1">
              <a:lnSpc>
                <a:spcPts val="5092"/>
              </a:lnSpc>
              <a:buFont typeface="Arial"/>
              <a:buChar char="•"/>
            </a:pPr>
            <a:r>
              <a:rPr lang="en-US" sz="5092">
                <a:solidFill>
                  <a:srgbClr val="323232"/>
                </a:solidFill>
                <a:latin typeface="AC Fifindrel"/>
              </a:rPr>
              <a:t>Электронные версии книг в библиотеке и инструменты для их чтения</a:t>
            </a:r>
          </a:p>
          <a:p>
            <a:pPr marL="1099561" indent="-549781" lvl="1">
              <a:lnSpc>
                <a:spcPts val="5092"/>
              </a:lnSpc>
              <a:buFont typeface="Arial"/>
              <a:buChar char="•"/>
            </a:pPr>
            <a:r>
              <a:rPr lang="en-US" sz="5092">
                <a:solidFill>
                  <a:srgbClr val="323232"/>
                </a:solidFill>
                <a:latin typeface="AC Fifindrel"/>
              </a:rPr>
              <a:t>Подтверждение электронной почты и номера телефона</a:t>
            </a:r>
          </a:p>
          <a:p>
            <a:pPr marL="1099561" indent="-549781" lvl="1">
              <a:lnSpc>
                <a:spcPts val="5092"/>
              </a:lnSpc>
              <a:buFont typeface="Arial"/>
              <a:buChar char="•"/>
            </a:pPr>
            <a:r>
              <a:rPr lang="en-US" sz="5092">
                <a:solidFill>
                  <a:srgbClr val="323232"/>
                </a:solidFill>
                <a:latin typeface="AC Fifindrel"/>
              </a:rPr>
              <a:t>Добавление возможности для каждой библиотеки внести свой ассортимент</a:t>
            </a:r>
          </a:p>
          <a:p>
            <a:pPr marL="1099561" indent="-549781" lvl="1">
              <a:lnSpc>
                <a:spcPts val="5092"/>
              </a:lnSpc>
              <a:buFont typeface="Arial"/>
              <a:buChar char="•"/>
            </a:pPr>
            <a:r>
              <a:rPr lang="en-US" sz="5092">
                <a:solidFill>
                  <a:srgbClr val="323232"/>
                </a:solidFill>
                <a:latin typeface="AC Fifindrel"/>
              </a:rPr>
              <a:t>Поиск по библиотекам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8633620"/>
            <a:ext cx="18288000" cy="16533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87553" y="1189111"/>
            <a:ext cx="1415099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23232"/>
                </a:solidFill>
                <a:latin typeface="Open Sans Extra Bold"/>
              </a:rPr>
              <a:t>Планы на будущее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DAE-5ERtips</dc:identifier>
  <dcterms:modified xsi:type="dcterms:W3CDTF">2011-08-01T06:04:30Z</dcterms:modified>
  <cp:revision>1</cp:revision>
  <dc:title>OnlineLibrary</dc:title>
</cp:coreProperties>
</file>